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00" r:id="rId2"/>
    <p:sldId id="480" r:id="rId3"/>
    <p:sldId id="438" r:id="rId4"/>
    <p:sldId id="453" r:id="rId5"/>
    <p:sldId id="478" r:id="rId6"/>
    <p:sldId id="479" r:id="rId7"/>
    <p:sldId id="470" r:id="rId8"/>
    <p:sldId id="471" r:id="rId9"/>
    <p:sldId id="474" r:id="rId10"/>
    <p:sldId id="509" r:id="rId11"/>
    <p:sldId id="498" r:id="rId12"/>
    <p:sldId id="501" r:id="rId13"/>
    <p:sldId id="502" r:id="rId14"/>
    <p:sldId id="510" r:id="rId15"/>
    <p:sldId id="503" r:id="rId16"/>
    <p:sldId id="504" r:id="rId17"/>
    <p:sldId id="506" r:id="rId18"/>
    <p:sldId id="507" r:id="rId19"/>
    <p:sldId id="430" r:id="rId20"/>
    <p:sldId id="445" r:id="rId2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umimoji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umimoji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umimoji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umimoji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umimoji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27">
          <p15:clr>
            <a:srgbClr val="A4A3A4"/>
          </p15:clr>
        </p15:guide>
        <p15:guide id="2" pos="37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F7F7F"/>
    <a:srgbClr val="FBE0CF"/>
    <a:srgbClr val="1374DD"/>
    <a:srgbClr val="BCB8B5"/>
    <a:srgbClr val="03B441"/>
    <a:srgbClr val="26A41D"/>
    <a:srgbClr val="72A3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1963" autoAdjust="0"/>
  </p:normalViewPr>
  <p:slideViewPr>
    <p:cSldViewPr snapToGrid="0">
      <p:cViewPr varScale="1">
        <p:scale>
          <a:sx n="63" d="100"/>
          <a:sy n="63" d="100"/>
        </p:scale>
        <p:origin x="66" y="1362"/>
      </p:cViewPr>
      <p:guideLst>
        <p:guide orient="horz" pos="2127"/>
        <p:guide pos="37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FCFC8-B038-4F41-A2EC-4BB3F4A695DC}" type="datetime1">
              <a:rPr lang="zh-CN" altLang="en-US" smtClean="0"/>
              <a:t>2019-11-27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4D976-290A-4CC2-BA59-FA35BB84E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5432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fld id="{D2658E5E-4B61-4466-A967-037463B3D0C3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1536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  <a:bevel/>
          </a:ln>
        </p:spPr>
      </p:sp>
      <p:sp>
        <p:nvSpPr>
          <p:cNvPr id="1536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12700">
            <a:noFill/>
            <a:bevel/>
          </a:ln>
        </p:spPr>
        <p:txBody>
          <a:bodyPr anchor="ctr"/>
          <a:lstStyle/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 sz="1200"/>
              <a:t>单击此处编辑母版文本样式</a:t>
            </a:r>
            <a:endParaRPr lang="en-US" altLang="zh-CN" sz="1200"/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 sz="1200"/>
              <a:t>第二级</a:t>
            </a:r>
            <a:endParaRPr lang="en-US" altLang="zh-CN" sz="1200"/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 sz="1200"/>
              <a:t>第三级</a:t>
            </a:r>
            <a:endParaRPr lang="en-US" altLang="zh-CN" sz="1200"/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 sz="1200"/>
              <a:t>第四级</a:t>
            </a:r>
            <a:endParaRPr lang="en-US" altLang="zh-CN" sz="1200"/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fld id="{1523D15C-4D0B-2648-BAA3-FF5C2869C3B8}" type="slidenum">
              <a:rPr lang="zh-CN" altLang="en-US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659397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ヒラギノ角ゴ Pro W3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ヒラギノ角ゴ Pro W3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ヒラギノ角ゴ Pro W3" charset="-122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3D15C-4D0B-2648-BAA3-FF5C2869C3B8}" type="slidenum">
              <a:rPr lang="zh-CN" altLang="en-US"/>
              <a:t>0</a:t>
            </a:fld>
            <a:endParaRPr lang="zh-CN" altLang="en-US" sz="1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0073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A04B873-918E-B14A-8273-8988DA6E119A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1000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0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A04B873-918E-B14A-8273-8988DA6E119A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19460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05858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kumimoji="1" lang="zh-CN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谢谢</a:t>
            </a:r>
            <a:r>
              <a:rPr kumimoji="1" lang="zh-CN" altLang="zh-CN" sz="12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大家。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7691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992505" y="3269853"/>
            <a:ext cx="7940040" cy="2675335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58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5244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7664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66562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1745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992505" y="3269853"/>
            <a:ext cx="7940040" cy="26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96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658E5E-4B61-4466-A967-037463B3D0C3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5962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0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A04B873-918E-B14A-8273-8988DA6E119A}" type="datetime1">
              <a:rPr lang="zh-CN" altLang="en-US" smtClean="0"/>
              <a:t>2019-11-27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23D15C-4D0B-2648-BAA3-FF5C2869C3B8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8251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5CF2D9-A27B-45E0-9244-A59A2EFF3FFE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41F64-EC2A-1949-A66B-1EFACBB7ADD5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615ED4-01E0-4A50-8B5B-390B3C53399F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9E6BBC-D004-E743-95BD-1FD15A6B44D6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8D993-6C22-4FC5-801C-C5116D30AE70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1FE11F-0DA5-6A46-83F9-DBA454AC614B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485F1-A2AB-4CBF-8803-08743887CADC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25B7D-183F-C943-8751-DD09C31C35F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7A27E7-99A6-45E3-9609-55E1F05537DF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1A013A-085D-B24C-8DE9-1115BFD6045F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4242C-6E5B-4A96-9607-AA95BBCD7BF6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8FF76B-EEEA-2C48-8040-03669C71F18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DBF5C-8A33-4A3D-BF8A-135CE6A49435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7A019B-D06E-2147-B93A-1A896F3B5773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C4CE42-F47E-42D4-B3F8-66895C3E49F8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ED2AD-748B-6F42-AEE9-3D4FDFCE08D9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469961-CCEA-400A-906C-FC0E730E1348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3AEDA2-6CA6-574D-AA3B-423C5EF18161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7C6EAA-C226-4DBE-8F49-CC6808FE4FAA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365149-9AC6-A141-A632-2E7534C97320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974917-04D9-41D3-8AC7-DE549080A7F4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4844DD-53F5-C645-B14E-66B8D7C9BC55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BF7D86-2A6A-483D-B060-A8076C3EFE8A}" type="datetime1">
              <a:rPr lang="zh-CN" altLang="en-US" smtClean="0"/>
              <a:t>2019-11-27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244B-4504-484E-9EAA-9BDB6C665565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>
                <a:sym typeface="Calibri Light" panose="020F030202020403020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Calibri" panose="020F0502020204030204" charset="0"/>
              </a:rPr>
              <a:t>单击此处编辑母版文本样式</a:t>
            </a:r>
            <a:endParaRPr lang="en-US" altLang="zh-CN">
              <a:sym typeface="Calibri" panose="020F0502020204030204" charset="0"/>
            </a:endParaRPr>
          </a:p>
          <a:p>
            <a:pPr lvl="1"/>
            <a:r>
              <a:rPr lang="zh-CN" altLang="en-US">
                <a:sym typeface="Calibri" panose="020F0502020204030204" charset="0"/>
              </a:rPr>
              <a:t>第二级</a:t>
            </a:r>
            <a:endParaRPr lang="en-US" altLang="zh-CN">
              <a:sym typeface="Calibri" panose="020F0502020204030204" charset="0"/>
            </a:endParaRPr>
          </a:p>
          <a:p>
            <a:pPr lvl="2"/>
            <a:r>
              <a:rPr lang="zh-CN" altLang="en-US">
                <a:sym typeface="Calibri" panose="020F0502020204030204" charset="0"/>
              </a:rPr>
              <a:t>第三级</a:t>
            </a:r>
            <a:endParaRPr lang="en-US" altLang="zh-CN">
              <a:sym typeface="Calibri" panose="020F0502020204030204" charset="0"/>
            </a:endParaRPr>
          </a:p>
          <a:p>
            <a:pPr lvl="3"/>
            <a:r>
              <a:rPr lang="zh-CN" altLang="en-US">
                <a:sym typeface="Calibri" panose="020F0502020204030204" charset="0"/>
              </a:rPr>
              <a:t>第四级</a:t>
            </a:r>
            <a:endParaRPr lang="en-US" altLang="zh-CN">
              <a:sym typeface="Calibri" panose="020F0502020204030204" charset="0"/>
            </a:endParaRPr>
          </a:p>
          <a:p>
            <a:pPr lvl="4"/>
            <a:r>
              <a:rPr lang="zh-CN" altLang="en-US">
                <a:sym typeface="Calibri" panose="020F050202020403020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154C1666-0DD7-434F-865F-CCFCCFF7DEA8}" type="datetime1">
              <a:rPr lang="zh-CN" altLang="en-US" smtClean="0"/>
              <a:t>2019-11-27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F2F43B1-0990-1B4B-AA09-71828926F04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  <a:sym typeface="Calibri Light" panose="020F030202020403020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  <a:sym typeface="Calibri Light" panose="020F030202020403020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  <a:sym typeface="Calibri Light" panose="020F030202020403020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>
            <a:spLocks noChangeArrowheads="1"/>
          </p:cNvSpPr>
          <p:nvPr/>
        </p:nvSpPr>
        <p:spPr bwMode="auto">
          <a:xfrm>
            <a:off x="2508279" y="2018511"/>
            <a:ext cx="7571303" cy="1513235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4800" b="1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智慧校园一卡通，产品手册</a:t>
            </a:r>
            <a:endParaRPr lang="en-US" altLang="zh-CN" sz="4800" b="1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spcBef>
                <a:spcPts val="1000"/>
              </a:spcBef>
            </a:pP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门禁考勤</a:t>
            </a: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消费充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值</a:t>
            </a:r>
            <a:endParaRPr lang="en-US" altLang="zh-CN" sz="3600" b="1" dirty="0">
              <a:solidFill>
                <a:srgbClr val="03B44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306" y="431464"/>
            <a:ext cx="462579" cy="4625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94730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门禁考勤 </a:t>
            </a:r>
            <a:r>
              <a:rPr lang="en-US" altLang="zh-CN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场景案例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8" y="448347"/>
            <a:ext cx="447737" cy="438211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6900" y="1536008"/>
            <a:ext cx="4987499" cy="367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62313" y="1536008"/>
            <a:ext cx="3686320" cy="367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MH_SubTitle_4"/>
          <p:cNvSpPr/>
          <p:nvPr>
            <p:custDataLst>
              <p:tags r:id="rId1"/>
            </p:custDataLst>
          </p:nvPr>
        </p:nvSpPr>
        <p:spPr>
          <a:xfrm>
            <a:off x="1720989" y="4974727"/>
            <a:ext cx="3562135" cy="1438948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刷脸门禁</a:t>
            </a:r>
          </a:p>
        </p:txBody>
      </p:sp>
      <p:sp>
        <p:nvSpPr>
          <p:cNvPr id="21" name="MH_SubTitle_4"/>
          <p:cNvSpPr/>
          <p:nvPr>
            <p:custDataLst>
              <p:tags r:id="rId2"/>
            </p:custDataLst>
          </p:nvPr>
        </p:nvSpPr>
        <p:spPr>
          <a:xfrm>
            <a:off x="7984563" y="5286784"/>
            <a:ext cx="2641820" cy="814833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刷脸考勤</a:t>
            </a:r>
          </a:p>
        </p:txBody>
      </p:sp>
    </p:spTree>
    <p:extLst>
      <p:ext uri="{BB962C8B-B14F-4D97-AF65-F5344CB8AC3E}">
        <p14:creationId xmlns:p14="http://schemas.microsoft.com/office/powerpoint/2010/main" val="380302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149132" y="2290023"/>
            <a:ext cx="3546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智慧食堂</a:t>
            </a:r>
            <a:endParaRPr lang="en-US" altLang="zh-CN" sz="2400" dirty="0" smtClean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☐刷卡消费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刷脸消费 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在线充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值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1741170"/>
            <a:ext cx="5059397" cy="3960029"/>
          </a:xfrm>
          <a:prstGeom prst="rect">
            <a:avLst/>
          </a:prstGeom>
        </p:spPr>
      </p:pic>
      <p:sp>
        <p:nvSpPr>
          <p:cNvPr id="2" name="文本框 3"/>
          <p:cNvSpPr txBox="1">
            <a:spLocks noChangeArrowheads="1"/>
          </p:cNvSpPr>
          <p:nvPr/>
        </p:nvSpPr>
        <p:spPr bwMode="auto">
          <a:xfrm>
            <a:off x="4825365" y="375920"/>
            <a:ext cx="6103620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校园方案架构</a:t>
            </a:r>
            <a:r>
              <a:rPr lang="zh-CN" altLang="en-US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图 </a:t>
            </a:r>
            <a:r>
              <a:rPr lang="en-US" altLang="zh-CN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消费</a:t>
            </a:r>
            <a:r>
              <a:rPr lang="en-US" altLang="zh-CN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充值</a:t>
            </a:r>
            <a:endParaRPr lang="zh-CN" altLang="en-US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28" y="417799"/>
            <a:ext cx="447737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16"/>
          <p:cNvSpPr/>
          <p:nvPr/>
        </p:nvSpPr>
        <p:spPr>
          <a:xfrm>
            <a:off x="6871753" y="2409189"/>
            <a:ext cx="4803471" cy="29546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消费识别</a:t>
            </a:r>
            <a:endParaRPr lang="en-US" altLang="zh-CN" sz="2400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sz="20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altLang="en-US" sz="20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最新人脸识别</a:t>
            </a:r>
            <a:r>
              <a:rPr lang="en-US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活体检测防止盗刷</a:t>
            </a:r>
            <a:endParaRPr sz="20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</a:t>
            </a:r>
            <a:r>
              <a:rPr altLang="en-US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支持自动捕获人脸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智能分析人脸变化</a:t>
            </a:r>
            <a:endParaRPr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☐支持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刷校园卡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脸识别进行消费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☐支持智慧结算和自动汇总生成消费账单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27793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消费识别</a:t>
            </a:r>
          </a:p>
        </p:txBody>
      </p:sp>
      <p:pic>
        <p:nvPicPr>
          <p:cNvPr id="21" name="图片 21" descr="C:\Users\will\Desktop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3770" y="1951990"/>
            <a:ext cx="5295265" cy="386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9" y="447722"/>
            <a:ext cx="447737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6"/>
          <p:cNvSpPr/>
          <p:nvPr/>
        </p:nvSpPr>
        <p:spPr>
          <a:xfrm>
            <a:off x="6699110" y="2230438"/>
            <a:ext cx="4975229" cy="29533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在线充值</a:t>
            </a:r>
            <a:endParaRPr lang="zh-CN" altLang="en-US" sz="2000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支持家长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学生在线充值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支持在线查询消费记录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支持自动汇总消费账单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账户余额不足自动提醒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</a:t>
            </a: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设置消费额度</a:t>
            </a:r>
            <a:endParaRPr sz="20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27793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在线充值</a:t>
            </a:r>
          </a:p>
        </p:txBody>
      </p:sp>
      <p:pic>
        <p:nvPicPr>
          <p:cNvPr id="3" name="图片 2" descr="图片11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77" y="995637"/>
            <a:ext cx="2679972" cy="5422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9" y="447722"/>
            <a:ext cx="447737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306" y="431464"/>
            <a:ext cx="462579" cy="4625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94730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门禁考勤 </a:t>
            </a:r>
            <a:r>
              <a:rPr lang="en-US" altLang="zh-CN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场景案例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8" y="448347"/>
            <a:ext cx="447737" cy="438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2885" y="1289266"/>
            <a:ext cx="5882462" cy="3529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H_SubTitle_4"/>
          <p:cNvSpPr/>
          <p:nvPr>
            <p:custDataLst>
              <p:tags r:id="rId1"/>
            </p:custDataLst>
          </p:nvPr>
        </p:nvSpPr>
        <p:spPr>
          <a:xfrm>
            <a:off x="2480761" y="5178946"/>
            <a:ext cx="2706709" cy="79609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人脸消费食堂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73970" y="1289265"/>
            <a:ext cx="3973073" cy="3529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MH_SubTitle_4"/>
          <p:cNvSpPr/>
          <p:nvPr>
            <p:custDataLst>
              <p:tags r:id="rId2"/>
            </p:custDataLst>
          </p:nvPr>
        </p:nvSpPr>
        <p:spPr>
          <a:xfrm>
            <a:off x="8163016" y="5178946"/>
            <a:ext cx="2794980" cy="796096"/>
          </a:xfrm>
          <a:prstGeom prst="rect">
            <a:avLst/>
          </a:prstGeom>
        </p:spPr>
        <p:txBody>
          <a:bodyPr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一卡通洗衣房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736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986154" y="432435"/>
            <a:ext cx="85009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盛灿</a:t>
            </a:r>
            <a:r>
              <a:rPr kumimoji="0"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智慧校园 </a:t>
            </a:r>
            <a:r>
              <a:rPr kumimoji="0"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kumimoji="0"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缴费</a:t>
            </a:r>
            <a:r>
              <a:rPr kumimoji="0"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01420" y="2371725"/>
            <a:ext cx="9674443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智慧</a:t>
            </a:r>
            <a:r>
              <a:rPr lang="zh-CN" altLang="en-US" sz="2000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缴费</a:t>
            </a:r>
            <a:r>
              <a:rPr lang="zh-CN" altLang="en-US" sz="20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系统简介</a:t>
            </a:r>
            <a:endParaRPr lang="en-US" altLang="zh-CN" sz="2000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盛灿智慧缴费发布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系统，可以实现对学杂费，生活费以及学校日常缴费的管理。</a:t>
            </a:r>
          </a:p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学校可以自定义，分层级进行发布缴费信息。例如学校统一收费。班级单独收费。</a:t>
            </a:r>
          </a:p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家长可以通过手机端进行缴费。管理员可以实时查看缴费进度并一键催缴。老师</a:t>
            </a:r>
          </a:p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或者管理员可以分周期（年/月/日）导出报表</a:t>
            </a:r>
          </a:p>
          <a:p>
            <a:pPr algn="l"/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9" y="447722"/>
            <a:ext cx="447737" cy="43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957125" y="115353"/>
            <a:ext cx="85009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缴费</a:t>
            </a:r>
            <a:r>
              <a:rPr kumimoji="0"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流程 </a:t>
            </a:r>
            <a:r>
              <a:rPr kumimoji="0"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kumimoji="0"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缴费</a:t>
            </a: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发布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0" y="130640"/>
            <a:ext cx="447737" cy="4382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8" y="637323"/>
            <a:ext cx="5422711" cy="61985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830" y="1875489"/>
            <a:ext cx="5915824" cy="3290407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 bwMode="auto">
          <a:xfrm>
            <a:off x="2960914" y="3744686"/>
            <a:ext cx="3107915" cy="0"/>
          </a:xfrm>
          <a:prstGeom prst="straightConnector1">
            <a:avLst/>
          </a:prstGeom>
          <a:ln>
            <a:solidFill>
              <a:srgbClr val="1374DD"/>
            </a:solidFill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1625600" y="3512457"/>
            <a:ext cx="1335314" cy="4644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86154" y="432435"/>
            <a:ext cx="85009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缴费</a:t>
            </a:r>
            <a:r>
              <a:rPr kumimoji="0"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流程 </a:t>
            </a:r>
            <a:r>
              <a:rPr kumimoji="0"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kumimoji="0"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家长</a:t>
            </a: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在线缴费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9" y="447722"/>
            <a:ext cx="447737" cy="43821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1861458" y="4862285"/>
            <a:ext cx="1335314" cy="4644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099664"/>
            <a:ext cx="2685143" cy="57042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16" y="1491765"/>
            <a:ext cx="2453758" cy="48848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33" y="1099664"/>
            <a:ext cx="2685143" cy="5704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86" y="1491765"/>
            <a:ext cx="2466842" cy="488489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6211579" y="5702539"/>
            <a:ext cx="1349829" cy="6241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600077" y="4615324"/>
            <a:ext cx="1143123" cy="6465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09" y="1099663"/>
            <a:ext cx="2685143" cy="5704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9" y="1491765"/>
            <a:ext cx="2454575" cy="4884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86154" y="432435"/>
            <a:ext cx="85009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缴费</a:t>
            </a:r>
            <a:r>
              <a:rPr kumimoji="0"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流程 </a:t>
            </a:r>
            <a:r>
              <a:rPr kumimoji="0"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kumimoji="0"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催</a:t>
            </a: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缴</a:t>
            </a:r>
            <a:r>
              <a:rPr kumimoji="0"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导出报表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9" y="447722"/>
            <a:ext cx="447737" cy="43821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0" y="1185367"/>
            <a:ext cx="11438121" cy="402526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0408941" y="1141825"/>
            <a:ext cx="1335314" cy="4644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文本框 18"/>
          <p:cNvSpPr txBox="1">
            <a:spLocks noChangeArrowheads="1"/>
          </p:cNvSpPr>
          <p:nvPr/>
        </p:nvSpPr>
        <p:spPr bwMode="auto">
          <a:xfrm>
            <a:off x="4705023" y="3677817"/>
            <a:ext cx="3005137" cy="216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老师</a:t>
            </a:r>
            <a:endParaRPr lang="en-US" altLang="zh-CN" sz="2200" dirty="0" smtClean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门禁系统</a:t>
            </a:r>
            <a:r>
              <a:rPr lang="zh-CN" altLang="en-US" sz="2200" dirty="0" smtClean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安全有效</a:t>
            </a:r>
            <a:endParaRPr lang="en-US" altLang="zh-CN" sz="2200" dirty="0" smtClean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出勤</a:t>
            </a:r>
            <a:r>
              <a:rPr lang="zh-CN" altLang="en-US" sz="22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管理</a:t>
            </a:r>
            <a:r>
              <a:rPr lang="zh-CN" altLang="en-US" sz="220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简单便捷</a:t>
            </a:r>
            <a:endParaRPr lang="en-US" altLang="zh-CN" sz="220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报表信息</a:t>
            </a:r>
            <a:r>
              <a:rPr lang="zh-CN" altLang="en-US" sz="220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清晰明了</a:t>
            </a:r>
            <a:endParaRPr lang="en-US" altLang="zh-CN" sz="220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62" name="文本框 29"/>
          <p:cNvSpPr txBox="1">
            <a:spLocks noChangeArrowheads="1"/>
          </p:cNvSpPr>
          <p:nvPr/>
        </p:nvSpPr>
        <p:spPr bwMode="auto">
          <a:xfrm>
            <a:off x="8218424" y="3677817"/>
            <a:ext cx="2667000" cy="28623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学生</a:t>
            </a:r>
            <a:r>
              <a:rPr lang="en-US" altLang="zh-CN" sz="24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/</a:t>
            </a:r>
            <a:r>
              <a:rPr lang="zh-CN" altLang="en-US" sz="24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家长</a:t>
            </a:r>
            <a:endParaRPr lang="en-US" altLang="zh-CN" sz="2400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请假放行</a:t>
            </a:r>
            <a:r>
              <a:rPr lang="zh-CN" altLang="en-US" sz="220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及时沟通</a:t>
            </a:r>
            <a:endParaRPr lang="en-US" altLang="zh-CN" sz="220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到校离校</a:t>
            </a:r>
            <a:r>
              <a:rPr lang="zh-CN" altLang="en-US" sz="220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实时</a:t>
            </a:r>
            <a:r>
              <a:rPr lang="zh-CN" altLang="en-US" sz="2200" dirty="0" smtClean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提醒</a:t>
            </a:r>
            <a:endParaRPr lang="en-US" altLang="zh-CN" sz="2200" dirty="0" smtClean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一</a:t>
            </a:r>
            <a:r>
              <a:rPr lang="zh-CN" altLang="en-US" sz="220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卡在手</a:t>
            </a:r>
            <a:r>
              <a:rPr lang="zh-CN" altLang="en-US" sz="2200" dirty="0" smtClean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走遍校园</a:t>
            </a:r>
            <a:endParaRPr lang="en-US" altLang="zh-CN" sz="2200" dirty="0" smtClean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刷</a:t>
            </a:r>
            <a:r>
              <a:rPr lang="zh-CN" altLang="en-US" sz="220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脸消费</a:t>
            </a:r>
            <a:r>
              <a:rPr lang="zh-CN" altLang="en-US" sz="2200" dirty="0" smtClean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安全便捷</a:t>
            </a:r>
            <a:endParaRPr lang="en-US" altLang="zh-CN" sz="220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8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63" name="文本框 30"/>
          <p:cNvSpPr txBox="1">
            <a:spLocks noChangeArrowheads="1"/>
          </p:cNvSpPr>
          <p:nvPr/>
        </p:nvSpPr>
        <p:spPr bwMode="auto">
          <a:xfrm>
            <a:off x="1344551" y="3677817"/>
            <a:ext cx="2852208" cy="23544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学校</a:t>
            </a:r>
            <a:endParaRPr lang="en-US" altLang="zh-CN" sz="2400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信息管理</a:t>
            </a:r>
            <a:r>
              <a:rPr lang="zh-CN" altLang="en-US" sz="2200" dirty="0" smtClean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方便准确</a:t>
            </a:r>
            <a:endParaRPr lang="en-US" altLang="zh-CN" sz="2200" dirty="0" smtClean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安全管理</a:t>
            </a:r>
            <a:r>
              <a:rPr lang="zh-CN" altLang="en-US" sz="220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rPr>
              <a:t>规范有序</a:t>
            </a:r>
            <a:endParaRPr lang="en-US" altLang="zh-CN" sz="2200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安全教育</a:t>
            </a:r>
            <a:r>
              <a:rPr lang="zh-CN" altLang="en-US" sz="220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创新</a:t>
            </a:r>
            <a:r>
              <a:rPr lang="zh-CN" altLang="en-US" sz="2200" dirty="0" smtClean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有效</a:t>
            </a:r>
            <a:endParaRPr lang="en-US" altLang="zh-CN" sz="2200" dirty="0" smtClean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8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899016" y="391857"/>
            <a:ext cx="178375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价值总结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9" y="447722"/>
            <a:ext cx="447737" cy="4382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53" y="1660906"/>
            <a:ext cx="1971675" cy="1971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199" y="1937131"/>
            <a:ext cx="1695450" cy="169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30" y="1903793"/>
            <a:ext cx="177165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云形 1"/>
          <p:cNvSpPr/>
          <p:nvPr/>
        </p:nvSpPr>
        <p:spPr>
          <a:xfrm>
            <a:off x="4789170" y="4649470"/>
            <a:ext cx="3038475" cy="1102995"/>
          </a:xfrm>
          <a:prstGeom prst="cloud">
            <a:avLst/>
          </a:prstGeom>
          <a:solidFill>
            <a:srgbClr val="1374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45200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5025" y="4807585"/>
            <a:ext cx="786130" cy="786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8133" y="5910580"/>
            <a:ext cx="26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平台数据存储实时上传</a:t>
            </a:r>
          </a:p>
          <a:p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微信小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程序 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登录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数据可查</a:t>
            </a:r>
          </a:p>
        </p:txBody>
      </p:sp>
      <p:pic>
        <p:nvPicPr>
          <p:cNvPr id="7" name="图片 6" descr="稿定设计导出-20190926-102533"/>
          <p:cNvPicPr>
            <a:picLocks noChangeAspect="1"/>
          </p:cNvPicPr>
          <p:nvPr/>
        </p:nvPicPr>
        <p:blipFill>
          <a:blip r:embed="rId4"/>
          <a:srcRect l="45687" t="26871" r="2326" b="8159"/>
          <a:stretch>
            <a:fillRect/>
          </a:stretch>
        </p:blipFill>
        <p:spPr>
          <a:xfrm>
            <a:off x="911225" y="1289050"/>
            <a:ext cx="2139950" cy="2092960"/>
          </a:xfrm>
          <a:prstGeom prst="ellipse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375785" y="2032815"/>
            <a:ext cx="1804670" cy="863600"/>
            <a:chOff x="10631" y="1694"/>
            <a:chExt cx="2842" cy="1360"/>
          </a:xfrm>
        </p:grpSpPr>
        <p:pic>
          <p:nvPicPr>
            <p:cNvPr id="13" name="图片 12" descr="微信图片_2019083011290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1" y="1694"/>
              <a:ext cx="891" cy="1360"/>
            </a:xfrm>
            <a:prstGeom prst="rect">
              <a:avLst/>
            </a:prstGeom>
            <a:solidFill>
              <a:srgbClr val="1374DD"/>
            </a:solidFill>
          </p:spPr>
        </p:pic>
        <p:pic>
          <p:nvPicPr>
            <p:cNvPr id="16" name="图片 15" descr="稿定设计导出-20190926-11251"/>
            <p:cNvPicPr>
              <a:picLocks noChangeAspect="1"/>
            </p:cNvPicPr>
            <p:nvPr/>
          </p:nvPicPr>
          <p:blipFill>
            <a:blip r:embed="rId6"/>
            <a:srcRect l="45471" t="54850" r="8070" b="14922"/>
            <a:stretch>
              <a:fillRect/>
            </a:stretch>
          </p:blipFill>
          <p:spPr>
            <a:xfrm>
              <a:off x="11522" y="1694"/>
              <a:ext cx="1951" cy="994"/>
            </a:xfrm>
            <a:prstGeom prst="rect">
              <a:avLst/>
            </a:prstGeom>
          </p:spPr>
        </p:pic>
      </p:grpSp>
      <p:pic>
        <p:nvPicPr>
          <p:cNvPr id="17" name="图片 16" descr="微信图片_201908301129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9735" y="1569085"/>
            <a:ext cx="2230755" cy="1637665"/>
          </a:xfrm>
          <a:prstGeom prst="rect">
            <a:avLst/>
          </a:prstGeom>
        </p:spPr>
      </p:pic>
      <p:sp>
        <p:nvSpPr>
          <p:cNvPr id="18" name="圆角右箭头 17"/>
          <p:cNvSpPr/>
          <p:nvPr/>
        </p:nvSpPr>
        <p:spPr>
          <a:xfrm flipV="1">
            <a:off x="1535430" y="4592320"/>
            <a:ext cx="1719580" cy="1079500"/>
          </a:xfrm>
          <a:prstGeom prst="ben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1990" y="3368040"/>
            <a:ext cx="3194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道闸进出，权限控制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一卡通一脸通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89170" y="3348355"/>
            <a:ext cx="3552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刷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卡</a:t>
            </a: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刷脸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到离校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课堂考勤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295765" y="3376295"/>
            <a:ext cx="3552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访客管理，权限控制</a:t>
            </a: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校门口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楼栋门口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教室宿舍门口</a:t>
            </a:r>
          </a:p>
        </p:txBody>
      </p:sp>
      <p:sp>
        <p:nvSpPr>
          <p:cNvPr id="4" name="圆角右箭头 3"/>
          <p:cNvSpPr/>
          <p:nvPr/>
        </p:nvSpPr>
        <p:spPr>
          <a:xfrm flipH="1" flipV="1">
            <a:off x="8918575" y="4619625"/>
            <a:ext cx="1719580" cy="1079500"/>
          </a:xfrm>
          <a:prstGeom prst="ben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3"/>
          <p:cNvSpPr txBox="1">
            <a:spLocks noChangeArrowheads="1"/>
          </p:cNvSpPr>
          <p:nvPr/>
        </p:nvSpPr>
        <p:spPr bwMode="auto">
          <a:xfrm>
            <a:off x="4928133" y="506685"/>
            <a:ext cx="6103620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校园方案架构</a:t>
            </a:r>
            <a:r>
              <a:rPr lang="zh-CN" altLang="en-US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– </a:t>
            </a:r>
            <a:r>
              <a:rPr lang="zh-CN" altLang="en-US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r>
              <a:rPr lang="en-US" altLang="zh-CN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考勤</a:t>
            </a:r>
            <a:endParaRPr lang="zh-CN" altLang="en-US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25" y="1800564"/>
            <a:ext cx="1328103" cy="1328103"/>
          </a:xfrm>
          <a:prstGeom prst="rect">
            <a:avLst/>
          </a:prstGeom>
          <a:solidFill>
            <a:srgbClr val="1374DD"/>
          </a:solidFill>
          <a:ln>
            <a:solidFill>
              <a:srgbClr val="1374DD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862" y="548564"/>
            <a:ext cx="447737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图片 5" hidden="1"/>
          <p:cNvPicPr>
            <a:picLocks noChangeAspect="1" noChangeArrowheads="1"/>
          </p:cNvPicPr>
          <p:nvPr/>
        </p:nvPicPr>
        <p:blipFill>
          <a:blip r:embed="rId3"/>
          <a:srcRect t="12421" b="28438"/>
          <a:stretch>
            <a:fillRect/>
          </a:stretch>
        </p:blipFill>
        <p:spPr bwMode="auto">
          <a:xfrm>
            <a:off x="3995738" y="1981200"/>
            <a:ext cx="7010400" cy="2765425"/>
          </a:xfrm>
          <a:prstGeom prst="rect">
            <a:avLst/>
          </a:prstGeom>
          <a:gradFill rotWithShape="0">
            <a:gsLst>
              <a:gs pos="0">
                <a:srgbClr val="CAF0FE"/>
              </a:gs>
              <a:gs pos="96001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</p:pic>
      <p:pic>
        <p:nvPicPr>
          <p:cNvPr id="44034" name="图片 8" hidden="1"/>
          <p:cNvPicPr>
            <a:picLocks noChangeAspect="1" noChangeArrowheads="1"/>
          </p:cNvPicPr>
          <p:nvPr/>
        </p:nvPicPr>
        <p:blipFill>
          <a:blip r:embed="rId4"/>
          <a:srcRect r="19028"/>
          <a:stretch>
            <a:fillRect/>
          </a:stretch>
        </p:blipFill>
        <p:spPr bwMode="auto">
          <a:xfrm>
            <a:off x="17463" y="1997075"/>
            <a:ext cx="3352800" cy="2760663"/>
          </a:xfrm>
          <a:prstGeom prst="rect">
            <a:avLst/>
          </a:prstGeom>
          <a:gradFill rotWithShape="0">
            <a:gsLst>
              <a:gs pos="0">
                <a:srgbClr val="CAF0FE"/>
              </a:gs>
              <a:gs pos="96001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</p:pic>
      <p:pic>
        <p:nvPicPr>
          <p:cNvPr id="44035" name="图片 1" hidden="1"/>
          <p:cNvPicPr>
            <a:picLocks noChangeAspect="1" noChangeArrowheads="1"/>
          </p:cNvPicPr>
          <p:nvPr/>
        </p:nvPicPr>
        <p:blipFill>
          <a:blip r:embed="rId5"/>
          <a:srcRect t="1749"/>
          <a:stretch>
            <a:fillRect/>
          </a:stretch>
        </p:blipFill>
        <p:spPr bwMode="auto">
          <a:xfrm>
            <a:off x="0" y="1981200"/>
            <a:ext cx="4268788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矩形 15"/>
          <p:cNvSpPr>
            <a:spLocks noChangeArrowheads="1"/>
          </p:cNvSpPr>
          <p:nvPr/>
        </p:nvSpPr>
        <p:spPr bwMode="auto">
          <a:xfrm>
            <a:off x="2983593" y="1764683"/>
            <a:ext cx="9556750" cy="294005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charset="0"/>
              <a:sym typeface="宋体" panose="02010600030101010101" pitchFamily="2" charset="-122"/>
            </a:endParaRPr>
          </a:p>
        </p:txBody>
      </p:sp>
      <p:pic>
        <p:nvPicPr>
          <p:cNvPr id="44037" name="图片 7" hidden="1"/>
          <p:cNvPicPr>
            <a:picLocks noChangeAspect="1" noChangeArrowheads="1"/>
          </p:cNvPicPr>
          <p:nvPr/>
        </p:nvPicPr>
        <p:blipFill>
          <a:blip r:embed="rId6"/>
          <a:srcRect r="17879" b="10550"/>
          <a:stretch>
            <a:fillRect/>
          </a:stretch>
        </p:blipFill>
        <p:spPr bwMode="auto">
          <a:xfrm>
            <a:off x="23813" y="1943100"/>
            <a:ext cx="3956050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文本框 12"/>
          <p:cNvSpPr>
            <a:spLocks noChangeArrowheads="1"/>
          </p:cNvSpPr>
          <p:nvPr/>
        </p:nvSpPr>
        <p:spPr bwMode="auto">
          <a:xfrm>
            <a:off x="4400435" y="1896971"/>
            <a:ext cx="725888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pitchFamily="34" charset="0"/>
              </a:rPr>
              <a:t>智慧校园</a:t>
            </a:r>
            <a:r>
              <a:rPr lang="zh-CN" altLang="en-US" sz="25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pitchFamily="34" charset="0"/>
              </a:rPr>
              <a:t>一卡通</a:t>
            </a:r>
            <a:r>
              <a:rPr lang="zh-CN" altLang="en-US" sz="2500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pitchFamily="34" charset="0"/>
              </a:rPr>
              <a:t>，</a:t>
            </a:r>
            <a:r>
              <a:rPr lang="zh-CN" altLang="en-US" sz="25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pitchFamily="34" charset="0"/>
              </a:rPr>
              <a:t>科技创新教育！</a:t>
            </a:r>
            <a:endParaRPr lang="en-US" altLang="zh-CN" sz="2500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pitchFamily="34" charset="0"/>
            </a:endParaRPr>
          </a:p>
          <a:p>
            <a:endParaRPr lang="en-US" altLang="zh-CN" sz="300" dirty="0">
              <a:solidFill>
                <a:srgbClr val="03B44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71739" y="3608522"/>
            <a:ext cx="317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Mobile</a:t>
            </a:r>
            <a:r>
              <a:rPr lang="zh-CN" altLang="en-US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：</a:t>
            </a:r>
            <a:r>
              <a:rPr lang="en-US" altLang="zh-CN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0755-26398388</a:t>
            </a:r>
            <a:endParaRPr lang="en-US" altLang="zh-CN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http://www.sctek.com</a:t>
            </a:r>
            <a:endParaRPr lang="zh-CN" altLang="en-US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幼圆" panose="02010509060101010101" pitchFamily="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40" y="1168239"/>
            <a:ext cx="1989795" cy="42270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84" y="2580391"/>
            <a:ext cx="3182442" cy="7765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4" y="1464900"/>
            <a:ext cx="1845921" cy="36151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27793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方案概述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14786" y="1633631"/>
            <a:ext cx="477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道闸</a:t>
            </a:r>
            <a:r>
              <a:rPr lang="en-US" altLang="zh-CN" sz="3600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3600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</a:rPr>
              <a:t>校园安全</a:t>
            </a:r>
            <a:endParaRPr lang="en-US" altLang="zh-CN" sz="3600" dirty="0" smtClean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zh-CN" sz="2800" dirty="0" smtClean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□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来访管理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zh-CN" sz="2800" dirty="0" smtClean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□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考勤管理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zh-CN" sz="2800" dirty="0" smtClean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□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门禁通知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zh-CN" sz="2800" dirty="0" smtClean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□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请假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放行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zh-CN" sz="2800" dirty="0" smtClean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□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等线" panose="02010600030101010101" charset="-122"/>
              </a:rPr>
              <a:t>打卡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8" y="448347"/>
            <a:ext cx="447737" cy="438211"/>
          </a:xfrm>
          <a:prstGeom prst="rect">
            <a:avLst/>
          </a:prstGeom>
        </p:spPr>
      </p:pic>
      <p:grpSp>
        <p:nvGrpSpPr>
          <p:cNvPr id="7" name="组合 11"/>
          <p:cNvGrpSpPr/>
          <p:nvPr/>
        </p:nvGrpSpPr>
        <p:grpSpPr>
          <a:xfrm>
            <a:off x="892885" y="1878685"/>
            <a:ext cx="3911344" cy="3909930"/>
            <a:chOff x="2601227" y="2771221"/>
            <a:chExt cx="2241550" cy="2241550"/>
          </a:xfrm>
        </p:grpSpPr>
        <p:sp>
          <p:nvSpPr>
            <p:cNvPr id="9" name="Freeform 22"/>
            <p:cNvSpPr/>
            <p:nvPr/>
          </p:nvSpPr>
          <p:spPr bwMode="auto">
            <a:xfrm>
              <a:off x="3774389" y="2771221"/>
              <a:ext cx="1068388" cy="1281113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561664" y="3944384"/>
              <a:ext cx="1281113" cy="106838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4" name="Freeform 24"/>
            <p:cNvSpPr/>
            <p:nvPr/>
          </p:nvSpPr>
          <p:spPr bwMode="auto">
            <a:xfrm>
              <a:off x="2601227" y="3730071"/>
              <a:ext cx="1068387" cy="1282700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2601227" y="2771221"/>
              <a:ext cx="1277937" cy="106838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微软雅黑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817207" y="3025563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微软雅黑"/>
                  <a:ea typeface="微软雅黑"/>
                </a:rPr>
                <a:t>01</a:t>
              </a:r>
              <a:endParaRPr lang="zh-CN" altLang="en-US" sz="3600" b="1" dirty="0">
                <a:latin typeface="微软雅黑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050646" y="3031135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81720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993626" y="4253494"/>
              <a:ext cx="636425" cy="450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微软雅黑"/>
                  <a:ea typeface="微软雅黑"/>
                </a:rPr>
                <a:t>04</a:t>
              </a:r>
              <a:endParaRPr lang="zh-CN" altLang="en-US" sz="3600" b="1" dirty="0">
                <a:latin typeface="微软雅黑"/>
                <a:ea typeface="微软雅黑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947304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来访管理</a:t>
            </a:r>
            <a:endParaRPr lang="zh-CN" altLang="en-US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E:\工作\工作\PPT\vxiao\道闸.png道闸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623" y="1837373"/>
            <a:ext cx="5060633" cy="3960029"/>
          </a:xfrm>
          <a:prstGeom prst="rect">
            <a:avLst/>
          </a:prstGeom>
        </p:spPr>
      </p:pic>
      <p:sp>
        <p:nvSpPr>
          <p:cNvPr id="12" name="长方形 16"/>
          <p:cNvSpPr/>
          <p:nvPr/>
        </p:nvSpPr>
        <p:spPr>
          <a:xfrm>
            <a:off x="6687820" y="1942465"/>
            <a:ext cx="5151120" cy="20300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</a:t>
            </a:r>
            <a:r>
              <a:rPr lang="zh-CN" altLang="en-US" sz="24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闸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灵活的权限管理和时间段权限管理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未刷卡闯入时，蜂鸣器发出持续报警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☐ 断电后摆臂自动收起，通电摆臂自动复位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8" y="448347"/>
            <a:ext cx="447737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2666" y="371553"/>
            <a:ext cx="327793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考勤方式</a:t>
            </a:r>
          </a:p>
        </p:txBody>
      </p:sp>
      <p:pic>
        <p:nvPicPr>
          <p:cNvPr id="3" name="图片 2" descr="图片1-恢复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1702435"/>
            <a:ext cx="2865755" cy="2242820"/>
          </a:xfrm>
          <a:prstGeom prst="rect">
            <a:avLst/>
          </a:prstGeom>
        </p:spPr>
      </p:pic>
      <p:pic>
        <p:nvPicPr>
          <p:cNvPr id="2" name="图片 1" descr="C:\Users\yzc\Desktop\产品手册\校徽.png校徽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50970" y="1660525"/>
            <a:ext cx="2973070" cy="2326640"/>
          </a:xfrm>
          <a:prstGeom prst="rect">
            <a:avLst/>
          </a:prstGeom>
        </p:spPr>
      </p:pic>
      <p:pic>
        <p:nvPicPr>
          <p:cNvPr id="5" name="图片 4" descr="C:\Users\yzc\Desktop\产品手册\VPOS.pngVPO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9160" y="4072890"/>
            <a:ext cx="2865755" cy="2242820"/>
          </a:xfrm>
          <a:prstGeom prst="rect">
            <a:avLst/>
          </a:prstGeom>
        </p:spPr>
      </p:pic>
      <p:sp>
        <p:nvSpPr>
          <p:cNvPr id="10" name="长方形 16"/>
          <p:cNvSpPr/>
          <p:nvPr/>
        </p:nvSpPr>
        <p:spPr>
          <a:xfrm>
            <a:off x="7285355" y="2229485"/>
            <a:ext cx="4102735" cy="24917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考勤方式</a:t>
            </a:r>
            <a:endParaRPr altLang="en-US" sz="2400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☐ 支持通过刷一卡通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，人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脸识别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，二维码方式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进行道闸进出入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8" y="448347"/>
            <a:ext cx="447737" cy="438211"/>
          </a:xfrm>
          <a:prstGeom prst="rect">
            <a:avLst/>
          </a:prstGeom>
        </p:spPr>
      </p:pic>
      <p:pic>
        <p:nvPicPr>
          <p:cNvPr id="13" name="图片 12" descr="C:\Users\yzc\Desktop\产品手册\V闸.pngV闸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50971" y="4072890"/>
            <a:ext cx="2973070" cy="2326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947304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门禁通知管理</a:t>
            </a:r>
            <a:endParaRPr lang="zh-CN" altLang="en-US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长方形 16"/>
          <p:cNvSpPr/>
          <p:nvPr/>
        </p:nvSpPr>
        <p:spPr>
          <a:xfrm>
            <a:off x="8866213" y="1182059"/>
            <a:ext cx="24898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门禁通知</a:t>
            </a:r>
            <a:r>
              <a:rPr lang="zh-CN" altLang="en-US" dirty="0" smtClean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学生到离校时间，地点第一时间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通知的方式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通知家长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8" y="448347"/>
            <a:ext cx="447737" cy="4382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29" y="886558"/>
            <a:ext cx="2712157" cy="57616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03" y="1100844"/>
            <a:ext cx="2499226" cy="5333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892885" y="4717819"/>
            <a:ext cx="106364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访客的登记和流程管理</a:t>
            </a:r>
            <a:endParaRPr lang="en-US" altLang="zh-CN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支持身份证的自动识别和自动人脸抓拍，访客信息快捷登记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支持预约登记来访信息，或自动推送来访信息，流程确认安全而便捷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来访信息自动统计和展示，随时可查，提高安保工作质量和效率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94730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访客管理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" y="1621790"/>
            <a:ext cx="3610541" cy="26492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555959" y="1621790"/>
            <a:ext cx="3610541" cy="2649220"/>
            <a:chOff x="4578819" y="1621790"/>
            <a:chExt cx="3610541" cy="264922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19" y="1621790"/>
              <a:ext cx="3610541" cy="2649220"/>
            </a:xfrm>
            <a:prstGeom prst="rect">
              <a:avLst/>
            </a:prstGeom>
          </p:spPr>
        </p:pic>
        <p:pic>
          <p:nvPicPr>
            <p:cNvPr id="5" name="图片 4" descr="C:\Users\Administrator.2013-20150418GL\Desktop\blm028058_01_03.pngblm028058_01_03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727256" y="1786167"/>
              <a:ext cx="3285174" cy="1859195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06" y="1621790"/>
            <a:ext cx="3610541" cy="2649220"/>
          </a:xfrm>
          <a:prstGeom prst="rect">
            <a:avLst/>
          </a:prstGeom>
        </p:spPr>
      </p:pic>
      <p:pic>
        <p:nvPicPr>
          <p:cNvPr id="1026" name="Picture 2" descr="https://m.ipipa.cn/rest/file/9pbr370g8tsiejc8saeckli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78" y="1786167"/>
            <a:ext cx="3288137" cy="1859195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3" y="1767951"/>
            <a:ext cx="3324120" cy="1860501"/>
          </a:xfrm>
          <a:prstGeom prst="rect">
            <a:avLst/>
          </a:prstGeom>
        </p:spPr>
      </p:pic>
      <p:pic>
        <p:nvPicPr>
          <p:cNvPr id="13" name="Picture 3" descr="C:\Users\will\Documents\QQEIM Files\3001784070\FileRecv\画板 1 拷贝 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95" y="1760514"/>
            <a:ext cx="3313807" cy="1884847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 bwMode="auto">
          <a:xfrm>
            <a:off x="1337733" y="2082331"/>
            <a:ext cx="2579511" cy="14059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5071473" y="2082331"/>
            <a:ext cx="2579511" cy="14059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8768020" y="2082331"/>
            <a:ext cx="2579511" cy="14059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6" y="1782367"/>
            <a:ext cx="3317935" cy="18460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95" y="1760513"/>
            <a:ext cx="3313808" cy="18848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178" y="1782368"/>
            <a:ext cx="3288137" cy="18486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8" y="448347"/>
            <a:ext cx="447737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892885" y="4717819"/>
            <a:ext cx="106364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学生请假及放行管理</a:t>
            </a:r>
            <a:endParaRPr lang="en-US" altLang="zh-CN" dirty="0">
              <a:solidFill>
                <a:srgbClr val="1374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支持学生和家长便捷提交请假申请，老师随时随地在线审批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学生刷卡自动展示请假单和放行条，方便确认放行，放行信息有迹可循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闭环管理更规范更安全，历史信息自动统计，随时方便查询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94730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请假放行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" y="1621790"/>
            <a:ext cx="3610541" cy="26492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555959" y="1621790"/>
            <a:ext cx="3610541" cy="2649220"/>
            <a:chOff x="4578819" y="1621790"/>
            <a:chExt cx="3610541" cy="264922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19" y="1621790"/>
              <a:ext cx="3610541" cy="2649220"/>
            </a:xfrm>
            <a:prstGeom prst="rect">
              <a:avLst/>
            </a:prstGeom>
          </p:spPr>
        </p:pic>
        <p:pic>
          <p:nvPicPr>
            <p:cNvPr id="5" name="图片 4" descr="C:\Users\Administrator.2013-20150418GL\Desktop\blm028058_01_03.pngblm028058_01_03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727256" y="1786167"/>
              <a:ext cx="3285174" cy="1859195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06" y="1621790"/>
            <a:ext cx="3610541" cy="2649220"/>
          </a:xfrm>
          <a:prstGeom prst="rect">
            <a:avLst/>
          </a:prstGeom>
        </p:spPr>
      </p:pic>
      <p:pic>
        <p:nvPicPr>
          <p:cNvPr id="1026" name="Picture 2" descr="https://m.ipipa.cn/rest/file/9pbr370g8tsiejc8saeckli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78" y="1786167"/>
            <a:ext cx="3288137" cy="1859195"/>
          </a:xfrm>
          <a:prstGeom prst="rect">
            <a:avLst/>
          </a:prstGeom>
          <a:noFill/>
        </p:spPr>
      </p:pic>
      <p:pic>
        <p:nvPicPr>
          <p:cNvPr id="14" name="Picture 2" descr="C:\Users\will\Documents\QQEIM Files\3001784070\FileRecv\画板 1 拷贝 2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101" y="1786166"/>
            <a:ext cx="3282049" cy="1859195"/>
          </a:xfrm>
          <a:prstGeom prst="rect">
            <a:avLst/>
          </a:prstGeom>
          <a:noFill/>
        </p:spPr>
      </p:pic>
      <p:pic>
        <p:nvPicPr>
          <p:cNvPr id="15" name="Picture 4" descr="C:\Users\will\Documents\QQEIM Files\3001784070\FileRecv\画板 1 拷贝 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96" y="1793359"/>
            <a:ext cx="3285174" cy="1859195"/>
          </a:xfrm>
          <a:prstGeom prst="rect">
            <a:avLst/>
          </a:prstGeom>
          <a:noFill/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/>
          <a:srcRect r="5213"/>
          <a:stretch>
            <a:fillRect/>
          </a:stretch>
        </p:blipFill>
        <p:spPr>
          <a:xfrm>
            <a:off x="1040488" y="1811842"/>
            <a:ext cx="3255632" cy="1822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8" y="1811842"/>
            <a:ext cx="3263337" cy="182223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8768020" y="2120473"/>
            <a:ext cx="2579511" cy="14059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178" y="1767684"/>
            <a:ext cx="3288137" cy="18663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80" y="1762564"/>
            <a:ext cx="3284435" cy="188279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8" y="448347"/>
            <a:ext cx="447737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/>
          <p:cNvSpPr/>
          <p:nvPr/>
        </p:nvSpPr>
        <p:spPr>
          <a:xfrm>
            <a:off x="892885" y="4717819"/>
            <a:ext cx="106364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1374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打卡管理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支持学生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到校离校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打卡并向家长推送打卡消息，支持住校生出入宿舍打卡登记，安全管理防微杜渐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支持各类当值人员打卡，实时记录值日信息，日常管理严谨规范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自动统计和输出各类打卡信息汇总报表，管理更高效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306" y="431464"/>
            <a:ext cx="462579" cy="4625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899016" y="405843"/>
            <a:ext cx="394730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 W3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打卡管理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" y="1621790"/>
            <a:ext cx="3610541" cy="26492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59" y="1621790"/>
            <a:ext cx="3610541" cy="26492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06" y="1621790"/>
            <a:ext cx="3610541" cy="2649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931" r="65694" b="52739"/>
          <a:stretch>
            <a:fillRect/>
          </a:stretch>
        </p:blipFill>
        <p:spPr>
          <a:xfrm>
            <a:off x="1032506" y="1786167"/>
            <a:ext cx="3279850" cy="1846258"/>
          </a:xfrm>
          <a:prstGeom prst="rect">
            <a:avLst/>
          </a:prstGeom>
        </p:spPr>
      </p:pic>
      <p:pic>
        <p:nvPicPr>
          <p:cNvPr id="15" name="图片 14" descr="C:\Users\Administrator.2013-20150418GL\Desktop\考勤1.png考勤1"/>
          <p:cNvPicPr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32505" y="1786167"/>
            <a:ext cx="3286746" cy="18745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166" y="1793779"/>
            <a:ext cx="3286125" cy="1866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20" r="56691" b="51847"/>
          <a:stretch>
            <a:fillRect/>
          </a:stretch>
        </p:blipFill>
        <p:spPr>
          <a:xfrm>
            <a:off x="8427072" y="1793779"/>
            <a:ext cx="3263074" cy="18406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8" y="448347"/>
            <a:ext cx="447737" cy="43821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Calibri Light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1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1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665</Words>
  <Application>Microsoft Office PowerPoint</Application>
  <PresentationFormat>宽屏</PresentationFormat>
  <Paragraphs>126</Paragraphs>
  <Slides>20</Slides>
  <Notes>13</Notes>
  <HiddenSlides>4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宋体</vt:lpstr>
      <vt:lpstr>微软雅黑</vt:lpstr>
      <vt:lpstr>幼圆</vt:lpstr>
      <vt:lpstr>Arial</vt:lpstr>
      <vt:lpstr>Calibri</vt:lpstr>
      <vt:lpstr>Calibri Light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Jinjing Yang</dc:creator>
  <cp:lastModifiedBy>曾培恒</cp:lastModifiedBy>
  <cp:revision>772</cp:revision>
  <dcterms:created xsi:type="dcterms:W3CDTF">2016-07-03T12:32:00Z</dcterms:created>
  <dcterms:modified xsi:type="dcterms:W3CDTF">2019-11-27T02:22:04Z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